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63" r:id="rId6"/>
    <p:sldId id="264" r:id="rId7"/>
    <p:sldId id="259" r:id="rId8"/>
    <p:sldId id="260" r:id="rId9"/>
    <p:sldId id="261"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20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7D3650-44F7-4A41-971B-AADF0D3745E2}"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9B036-BD12-4624-BBF9-59773FB6AA21}" type="slidenum">
              <a:rPr lang="en-US" smtClean="0"/>
              <a:t>‹#›</a:t>
            </a:fld>
            <a:endParaRPr lang="en-US"/>
          </a:p>
        </p:txBody>
      </p:sp>
    </p:spTree>
    <p:extLst>
      <p:ext uri="{BB962C8B-B14F-4D97-AF65-F5344CB8AC3E}">
        <p14:creationId xmlns:p14="http://schemas.microsoft.com/office/powerpoint/2010/main" val="527561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7D3650-44F7-4A41-971B-AADF0D3745E2}"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9B036-BD12-4624-BBF9-59773FB6AA21}" type="slidenum">
              <a:rPr lang="en-US" smtClean="0"/>
              <a:t>‹#›</a:t>
            </a:fld>
            <a:endParaRPr lang="en-US"/>
          </a:p>
        </p:txBody>
      </p:sp>
    </p:spTree>
    <p:extLst>
      <p:ext uri="{BB962C8B-B14F-4D97-AF65-F5344CB8AC3E}">
        <p14:creationId xmlns:p14="http://schemas.microsoft.com/office/powerpoint/2010/main" val="3756407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7D3650-44F7-4A41-971B-AADF0D3745E2}"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9B036-BD12-4624-BBF9-59773FB6AA21}" type="slidenum">
              <a:rPr lang="en-US" smtClean="0"/>
              <a:t>‹#›</a:t>
            </a:fld>
            <a:endParaRPr lang="en-US"/>
          </a:p>
        </p:txBody>
      </p:sp>
    </p:spTree>
    <p:extLst>
      <p:ext uri="{BB962C8B-B14F-4D97-AF65-F5344CB8AC3E}">
        <p14:creationId xmlns:p14="http://schemas.microsoft.com/office/powerpoint/2010/main" val="1118007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7D3650-44F7-4A41-971B-AADF0D3745E2}"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9B036-BD12-4624-BBF9-59773FB6AA21}" type="slidenum">
              <a:rPr lang="en-US" smtClean="0"/>
              <a:t>‹#›</a:t>
            </a:fld>
            <a:endParaRPr lang="en-US"/>
          </a:p>
        </p:txBody>
      </p:sp>
    </p:spTree>
    <p:extLst>
      <p:ext uri="{BB962C8B-B14F-4D97-AF65-F5344CB8AC3E}">
        <p14:creationId xmlns:p14="http://schemas.microsoft.com/office/powerpoint/2010/main" val="279702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7D3650-44F7-4A41-971B-AADF0D3745E2}"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9B036-BD12-4624-BBF9-59773FB6AA21}" type="slidenum">
              <a:rPr lang="en-US" smtClean="0"/>
              <a:t>‹#›</a:t>
            </a:fld>
            <a:endParaRPr lang="en-US"/>
          </a:p>
        </p:txBody>
      </p:sp>
    </p:spTree>
    <p:extLst>
      <p:ext uri="{BB962C8B-B14F-4D97-AF65-F5344CB8AC3E}">
        <p14:creationId xmlns:p14="http://schemas.microsoft.com/office/powerpoint/2010/main" val="1784732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7D3650-44F7-4A41-971B-AADF0D3745E2}" type="datetimeFigureOut">
              <a:rPr lang="en-US" smtClean="0"/>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9B036-BD12-4624-BBF9-59773FB6AA21}" type="slidenum">
              <a:rPr lang="en-US" smtClean="0"/>
              <a:t>‹#›</a:t>
            </a:fld>
            <a:endParaRPr lang="en-US"/>
          </a:p>
        </p:txBody>
      </p:sp>
    </p:spTree>
    <p:extLst>
      <p:ext uri="{BB962C8B-B14F-4D97-AF65-F5344CB8AC3E}">
        <p14:creationId xmlns:p14="http://schemas.microsoft.com/office/powerpoint/2010/main" val="1017394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7D3650-44F7-4A41-971B-AADF0D3745E2}" type="datetimeFigureOut">
              <a:rPr lang="en-US" smtClean="0"/>
              <a:t>12/16/2013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F9B036-BD12-4624-BBF9-59773FB6AA21}" type="slidenum">
              <a:rPr lang="en-US" smtClean="0"/>
              <a:t>‹#›</a:t>
            </a:fld>
            <a:endParaRPr lang="en-US"/>
          </a:p>
        </p:txBody>
      </p:sp>
    </p:spTree>
    <p:extLst>
      <p:ext uri="{BB962C8B-B14F-4D97-AF65-F5344CB8AC3E}">
        <p14:creationId xmlns:p14="http://schemas.microsoft.com/office/powerpoint/2010/main" val="1753619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7D3650-44F7-4A41-971B-AADF0D3745E2}" type="datetimeFigureOut">
              <a:rPr lang="en-US" smtClean="0"/>
              <a:t>12/16/2013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F9B036-BD12-4624-BBF9-59773FB6AA21}" type="slidenum">
              <a:rPr lang="en-US" smtClean="0"/>
              <a:t>‹#›</a:t>
            </a:fld>
            <a:endParaRPr lang="en-US"/>
          </a:p>
        </p:txBody>
      </p:sp>
    </p:spTree>
    <p:extLst>
      <p:ext uri="{BB962C8B-B14F-4D97-AF65-F5344CB8AC3E}">
        <p14:creationId xmlns:p14="http://schemas.microsoft.com/office/powerpoint/2010/main" val="2185460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7D3650-44F7-4A41-971B-AADF0D3745E2}" type="datetimeFigureOut">
              <a:rPr lang="en-US" smtClean="0"/>
              <a:t>12/16/2013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F9B036-BD12-4624-BBF9-59773FB6AA21}" type="slidenum">
              <a:rPr lang="en-US" smtClean="0"/>
              <a:t>‹#›</a:t>
            </a:fld>
            <a:endParaRPr lang="en-US"/>
          </a:p>
        </p:txBody>
      </p:sp>
    </p:spTree>
    <p:extLst>
      <p:ext uri="{BB962C8B-B14F-4D97-AF65-F5344CB8AC3E}">
        <p14:creationId xmlns:p14="http://schemas.microsoft.com/office/powerpoint/2010/main" val="1217451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7D3650-44F7-4A41-971B-AADF0D3745E2}" type="datetimeFigureOut">
              <a:rPr lang="en-US" smtClean="0"/>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9B036-BD12-4624-BBF9-59773FB6AA21}" type="slidenum">
              <a:rPr lang="en-US" smtClean="0"/>
              <a:t>‹#›</a:t>
            </a:fld>
            <a:endParaRPr lang="en-US"/>
          </a:p>
        </p:txBody>
      </p:sp>
    </p:spTree>
    <p:extLst>
      <p:ext uri="{BB962C8B-B14F-4D97-AF65-F5344CB8AC3E}">
        <p14:creationId xmlns:p14="http://schemas.microsoft.com/office/powerpoint/2010/main" val="4160095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7D3650-44F7-4A41-971B-AADF0D3745E2}" type="datetimeFigureOut">
              <a:rPr lang="en-US" smtClean="0"/>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9B036-BD12-4624-BBF9-59773FB6AA21}" type="slidenum">
              <a:rPr lang="en-US" smtClean="0"/>
              <a:t>‹#›</a:t>
            </a:fld>
            <a:endParaRPr lang="en-US"/>
          </a:p>
        </p:txBody>
      </p:sp>
    </p:spTree>
    <p:extLst>
      <p:ext uri="{BB962C8B-B14F-4D97-AF65-F5344CB8AC3E}">
        <p14:creationId xmlns:p14="http://schemas.microsoft.com/office/powerpoint/2010/main" val="87881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7D3650-44F7-4A41-971B-AADF0D3745E2}" type="datetimeFigureOut">
              <a:rPr lang="en-US" smtClean="0"/>
              <a:t>12/16/2013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F9B036-BD12-4624-BBF9-59773FB6AA21}" type="slidenum">
              <a:rPr lang="en-US" smtClean="0"/>
              <a:t>‹#›</a:t>
            </a:fld>
            <a:endParaRPr lang="en-US"/>
          </a:p>
        </p:txBody>
      </p:sp>
    </p:spTree>
    <p:extLst>
      <p:ext uri="{BB962C8B-B14F-4D97-AF65-F5344CB8AC3E}">
        <p14:creationId xmlns:p14="http://schemas.microsoft.com/office/powerpoint/2010/main" val="2516346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8000" r="-8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772400" cy="1470025"/>
          </a:xfrm>
        </p:spPr>
        <p:txBody>
          <a:bodyPr>
            <a:normAutofit/>
          </a:bodyPr>
          <a:lstStyle/>
          <a:p>
            <a:pPr algn="l"/>
            <a:r>
              <a:rPr lang="en-US" sz="5400" dirty="0" smtClean="0">
                <a:solidFill>
                  <a:schemeClr val="bg1"/>
                </a:solidFill>
              </a:rPr>
              <a:t>CPT Workshop</a:t>
            </a:r>
            <a:endParaRPr lang="en-US" sz="5400" dirty="0">
              <a:solidFill>
                <a:schemeClr val="bg1"/>
              </a:solidFill>
            </a:endParaRPr>
          </a:p>
        </p:txBody>
      </p:sp>
    </p:spTree>
    <p:extLst>
      <p:ext uri="{BB962C8B-B14F-4D97-AF65-F5344CB8AC3E}">
        <p14:creationId xmlns:p14="http://schemas.microsoft.com/office/powerpoint/2010/main" val="1601621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FACEBOOK-LINKEDIN-TWITTER</a:t>
            </a:r>
            <a:endParaRPr lang="en-US" sz="3600" b="1" dirty="0"/>
          </a:p>
        </p:txBody>
      </p:sp>
      <p:pic>
        <p:nvPicPr>
          <p:cNvPr id="5" name="Content Placeholder 4" descr="LinkedIn-Logo-02.png"/>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36309" r="-45843"/>
          <a:stretch/>
        </p:blipFill>
        <p:spPr>
          <a:xfrm>
            <a:off x="3511481" y="2711855"/>
            <a:ext cx="2747902" cy="1511096"/>
          </a:xfrm>
        </p:spPr>
      </p:pic>
      <p:pic>
        <p:nvPicPr>
          <p:cNvPr id="7" name="Picture 6" descr="facebook_logo-1.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2628" y="2606932"/>
            <a:ext cx="1593504" cy="1593504"/>
          </a:xfrm>
          <a:prstGeom prst="rect">
            <a:avLst/>
          </a:prstGeom>
        </p:spPr>
      </p:pic>
      <p:pic>
        <p:nvPicPr>
          <p:cNvPr id="9" name="Picture 8" descr="Twitter-Logo-Icon-by-Jon-Bennallick-02.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56561" y="2677970"/>
            <a:ext cx="1488133" cy="1488133"/>
          </a:xfrm>
          <a:prstGeom prst="rect">
            <a:avLst/>
          </a:prstGeom>
        </p:spPr>
      </p:pic>
    </p:spTree>
    <p:extLst>
      <p:ext uri="{BB962C8B-B14F-4D97-AF65-F5344CB8AC3E}">
        <p14:creationId xmlns:p14="http://schemas.microsoft.com/office/powerpoint/2010/main" val="518421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a:bodyPr>
          <a:lstStyle/>
          <a:p>
            <a:r>
              <a:rPr lang="en-US" sz="3000" b="1" dirty="0" smtClean="0"/>
              <a:t>CREATE THE RIGHT ONLINE PRESENCE </a:t>
            </a:r>
            <a:endParaRPr lang="en-US" sz="3000" b="1" dirty="0"/>
          </a:p>
        </p:txBody>
      </p:sp>
      <p:sp>
        <p:nvSpPr>
          <p:cNvPr id="3" name="Content Placeholder 2"/>
          <p:cNvSpPr>
            <a:spLocks noGrp="1"/>
          </p:cNvSpPr>
          <p:nvPr>
            <p:ph idx="1"/>
          </p:nvPr>
        </p:nvSpPr>
        <p:spPr/>
        <p:txBody>
          <a:bodyPr/>
          <a:lstStyle/>
          <a:p>
            <a:r>
              <a:rPr lang="en-US" dirty="0" smtClean="0"/>
              <a:t>Have a professional picture</a:t>
            </a:r>
          </a:p>
          <a:p>
            <a:r>
              <a:rPr lang="en-US" dirty="0" smtClean="0"/>
              <a:t>Keep your brand consistent </a:t>
            </a:r>
          </a:p>
          <a:p>
            <a:r>
              <a:rPr lang="en-US" dirty="0" smtClean="0"/>
              <a:t>Use social media in the right way </a:t>
            </a:r>
          </a:p>
          <a:p>
            <a:r>
              <a:rPr lang="en-US" dirty="0" smtClean="0"/>
              <a:t>Always write positive stuff online; WORDS STICK! </a:t>
            </a:r>
          </a:p>
          <a:p>
            <a:endParaRPr lang="en-US" dirty="0" smtClean="0"/>
          </a:p>
          <a:p>
            <a:endParaRPr lang="en-US" dirty="0" smtClean="0"/>
          </a:p>
          <a:p>
            <a:endParaRPr lang="en-US" dirty="0"/>
          </a:p>
        </p:txBody>
      </p:sp>
    </p:spTree>
    <p:extLst>
      <p:ext uri="{BB962C8B-B14F-4D97-AF65-F5344CB8AC3E}">
        <p14:creationId xmlns:p14="http://schemas.microsoft.com/office/powerpoint/2010/main" val="40686244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Linkedin</a:t>
            </a:r>
            <a:endParaRPr lang="en-US" b="1"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90713" y="2696010"/>
            <a:ext cx="4962574" cy="2426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4962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OPTIMAL RESUME</a:t>
            </a:r>
            <a:endParaRPr lang="en-US" b="1" dirty="0"/>
          </a:p>
        </p:txBody>
      </p:sp>
      <p:sp>
        <p:nvSpPr>
          <p:cNvPr id="3" name="Content Placeholder 2"/>
          <p:cNvSpPr>
            <a:spLocks noGrp="1"/>
          </p:cNvSpPr>
          <p:nvPr>
            <p:ph idx="1"/>
          </p:nvPr>
        </p:nvSpPr>
        <p:spPr/>
        <p:txBody>
          <a:bodyPr>
            <a:normAutofit fontScale="62500" lnSpcReduction="20000"/>
          </a:bodyPr>
          <a:lstStyle/>
          <a:p>
            <a:pPr marL="0" indent="0" algn="ctr">
              <a:buNone/>
            </a:pPr>
            <a:r>
              <a:rPr lang="en-US" sz="2800" dirty="0"/>
              <a:t> </a:t>
            </a:r>
            <a:r>
              <a:rPr lang="en-US" sz="3600" b="1" dirty="0"/>
              <a:t>Visit www.sfc.optimalresume.com</a:t>
            </a:r>
          </a:p>
          <a:p>
            <a:pPr marL="0" indent="0">
              <a:buNone/>
            </a:pPr>
            <a:endParaRPr lang="en-US" sz="2800" dirty="0"/>
          </a:p>
          <a:p>
            <a:r>
              <a:rPr lang="en-US" dirty="0"/>
              <a:t>Register with your @sfc.edu e-mail </a:t>
            </a:r>
          </a:p>
          <a:p>
            <a:endParaRPr lang="en-US" dirty="0"/>
          </a:p>
          <a:p>
            <a:r>
              <a:rPr lang="en-US" dirty="0"/>
              <a:t>Alumni: a password is required from the Career Development Center </a:t>
            </a:r>
          </a:p>
          <a:p>
            <a:endParaRPr lang="en-US" dirty="0"/>
          </a:p>
          <a:p>
            <a:r>
              <a:rPr lang="en-US" dirty="0"/>
              <a:t>Build Resumes and Cover Letters</a:t>
            </a:r>
          </a:p>
          <a:p>
            <a:endParaRPr lang="en-US" dirty="0"/>
          </a:p>
          <a:p>
            <a:r>
              <a:rPr lang="en-US" dirty="0" smtClean="0"/>
              <a:t>Practice Interviewing </a:t>
            </a:r>
            <a:endParaRPr lang="en-US" dirty="0"/>
          </a:p>
          <a:p>
            <a:endParaRPr lang="en-US" dirty="0"/>
          </a:p>
          <a:p>
            <a:r>
              <a:rPr lang="en-US" dirty="0"/>
              <a:t>Easy Download to PDF</a:t>
            </a:r>
          </a:p>
          <a:p>
            <a:endParaRPr lang="en-US" dirty="0"/>
          </a:p>
          <a:p>
            <a:r>
              <a:rPr lang="en-US" dirty="0"/>
              <a:t>Easy to Share </a:t>
            </a:r>
          </a:p>
          <a:p>
            <a:endParaRPr lang="en-US" dirty="0"/>
          </a:p>
        </p:txBody>
      </p:sp>
    </p:spTree>
    <p:extLst>
      <p:ext uri="{BB962C8B-B14F-4D97-AF65-F5344CB8AC3E}">
        <p14:creationId xmlns:p14="http://schemas.microsoft.com/office/powerpoint/2010/main" val="2246350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SFC JOB BANK </a:t>
            </a:r>
            <a:endParaRPr lang="en-US" b="1" dirty="0"/>
          </a:p>
        </p:txBody>
      </p:sp>
      <p:sp>
        <p:nvSpPr>
          <p:cNvPr id="3" name="Content Placeholder 2"/>
          <p:cNvSpPr>
            <a:spLocks noGrp="1"/>
          </p:cNvSpPr>
          <p:nvPr>
            <p:ph idx="1"/>
          </p:nvPr>
        </p:nvSpPr>
        <p:spPr>
          <a:xfrm>
            <a:off x="457200" y="1646237"/>
            <a:ext cx="8229600" cy="4911350"/>
          </a:xfrm>
        </p:spPr>
        <p:txBody>
          <a:bodyPr>
            <a:normAutofit lnSpcReduction="10000"/>
          </a:bodyPr>
          <a:lstStyle/>
          <a:p>
            <a:pPr eaLnBrk="0" hangingPunct="0"/>
            <a:r>
              <a:rPr lang="en-US" sz="1600" dirty="0"/>
              <a:t>The SFC Job Bank is a self-managed job database through the Career Development Center with jobs and internship listings for students and alumni. The SFC Job Bank also is connected with LinkedIn and Facebook to see network connections to job/internship postings. </a:t>
            </a:r>
          </a:p>
          <a:p>
            <a:pPr marL="0" indent="0">
              <a:buNone/>
            </a:pPr>
            <a:endParaRPr lang="en-US" sz="1600" dirty="0"/>
          </a:p>
          <a:p>
            <a:r>
              <a:rPr lang="en-US" sz="1600" dirty="0"/>
              <a:t>Access the following website: www.sfc.edu/job_bank or go into your MySFC Portal and click on the Career Center tab. You will see Online Resources. Click on the SFC JobBank link.</a:t>
            </a:r>
          </a:p>
          <a:p>
            <a:pPr marL="0" indent="0">
              <a:buNone/>
            </a:pPr>
            <a:r>
              <a:rPr lang="en-US" sz="1600" dirty="0"/>
              <a:t> </a:t>
            </a:r>
          </a:p>
          <a:p>
            <a:r>
              <a:rPr lang="en-US" sz="1600" dirty="0"/>
              <a:t>Current Students: Log into system using your Username and Password</a:t>
            </a:r>
          </a:p>
          <a:p>
            <a:pPr marL="0" indent="0" hangingPunct="0">
              <a:buNone/>
            </a:pPr>
            <a:r>
              <a:rPr lang="en-US" sz="1600" dirty="0"/>
              <a:t> </a:t>
            </a:r>
            <a:endParaRPr lang="en-US" sz="1600" u="sng" dirty="0"/>
          </a:p>
          <a:p>
            <a:pPr marL="0" indent="0" hangingPunct="0">
              <a:buNone/>
            </a:pPr>
            <a:r>
              <a:rPr lang="en-US" sz="1600" u="sng" dirty="0"/>
              <a:t>Update your profile</a:t>
            </a:r>
          </a:p>
          <a:p>
            <a:pPr lvl="1">
              <a:buFont typeface="Arial"/>
              <a:buChar char="•"/>
            </a:pPr>
            <a:r>
              <a:rPr lang="en-US" sz="1600" dirty="0"/>
              <a:t>Put your cursor over My Account and select My Profile.</a:t>
            </a:r>
          </a:p>
          <a:p>
            <a:pPr lvl="1">
              <a:buFont typeface="Arial"/>
              <a:buChar char="•"/>
            </a:pPr>
            <a:r>
              <a:rPr lang="en-US" sz="1600" dirty="0"/>
              <a:t>You will see sections containing Personal Information.</a:t>
            </a:r>
          </a:p>
          <a:p>
            <a:pPr lvl="1">
              <a:buFont typeface="Arial"/>
              <a:buChar char="•"/>
            </a:pPr>
            <a:r>
              <a:rPr lang="en-US" sz="1600" dirty="0"/>
              <a:t>Each section will have an [Edit] link.  Click on this link or on the tabs at the top of your profile to edit fields within the section.</a:t>
            </a:r>
          </a:p>
          <a:p>
            <a:pPr lvl="1">
              <a:buFont typeface="Arial"/>
              <a:buChar char="•"/>
            </a:pPr>
            <a:r>
              <a:rPr lang="en-US" sz="1600" dirty="0"/>
              <a:t>Carefully go through each section and complete all of the fields making sure to click on the Save button.  Required fields are marked with an asterisk (*).</a:t>
            </a:r>
          </a:p>
          <a:p>
            <a:pPr marL="0" indent="0">
              <a:buNone/>
            </a:pPr>
            <a:r>
              <a:rPr lang="en-US" sz="1600" dirty="0"/>
              <a:t> </a:t>
            </a:r>
          </a:p>
          <a:p>
            <a:pPr marL="0" indent="0">
              <a:buNone/>
            </a:pPr>
            <a:r>
              <a:rPr lang="en-US" sz="1600" dirty="0"/>
              <a:t>NOTE: The more detailed you fill out your profile, the better we will be able to assist you.  </a:t>
            </a:r>
          </a:p>
          <a:p>
            <a:endParaRPr lang="en-US" dirty="0"/>
          </a:p>
        </p:txBody>
      </p:sp>
    </p:spTree>
    <p:extLst>
      <p:ext uri="{BB962C8B-B14F-4D97-AF65-F5344CB8AC3E}">
        <p14:creationId xmlns:p14="http://schemas.microsoft.com/office/powerpoint/2010/main" val="21878559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CAREER CENTER SERVICES </a:t>
            </a:r>
            <a:endParaRPr lang="en-US" b="1" dirty="0"/>
          </a:p>
        </p:txBody>
      </p:sp>
      <p:sp>
        <p:nvSpPr>
          <p:cNvPr id="3" name="Content Placeholder 2"/>
          <p:cNvSpPr>
            <a:spLocks noGrp="1"/>
          </p:cNvSpPr>
          <p:nvPr>
            <p:ph idx="1"/>
          </p:nvPr>
        </p:nvSpPr>
        <p:spPr>
          <a:xfrm>
            <a:off x="457200" y="1883134"/>
            <a:ext cx="8229600" cy="4737966"/>
          </a:xfrm>
        </p:spPr>
        <p:txBody>
          <a:bodyPr>
            <a:normAutofit fontScale="70000" lnSpcReduction="20000"/>
          </a:bodyPr>
          <a:lstStyle/>
          <a:p>
            <a:pPr lvl="0"/>
            <a:r>
              <a:rPr lang="en-US" dirty="0" smtClean="0"/>
              <a:t>Career </a:t>
            </a:r>
            <a:r>
              <a:rPr lang="en-US" dirty="0"/>
              <a:t>Advisement </a:t>
            </a:r>
          </a:p>
          <a:p>
            <a:pPr lvl="0"/>
            <a:r>
              <a:rPr lang="en-US" dirty="0"/>
              <a:t>SFC Job Bank linked with internships.com and indeed.com </a:t>
            </a:r>
          </a:p>
          <a:p>
            <a:pPr lvl="0"/>
            <a:r>
              <a:rPr lang="en-US" dirty="0"/>
              <a:t>Optimal Resume</a:t>
            </a:r>
          </a:p>
          <a:p>
            <a:pPr lvl="0"/>
            <a:r>
              <a:rPr lang="en-US" dirty="0"/>
              <a:t>On-campus recruiting program</a:t>
            </a:r>
          </a:p>
          <a:p>
            <a:pPr lvl="0"/>
            <a:r>
              <a:rPr lang="en-US" dirty="0" smtClean="0"/>
              <a:t>Career + Graduate </a:t>
            </a:r>
            <a:r>
              <a:rPr lang="en-US" dirty="0"/>
              <a:t>school </a:t>
            </a:r>
            <a:r>
              <a:rPr lang="en-US" dirty="0" smtClean="0"/>
              <a:t>fairs</a:t>
            </a:r>
            <a:endParaRPr lang="en-US" dirty="0"/>
          </a:p>
          <a:p>
            <a:pPr lvl="0"/>
            <a:r>
              <a:rPr lang="en-US" dirty="0"/>
              <a:t>Resume writing</a:t>
            </a:r>
          </a:p>
          <a:p>
            <a:pPr lvl="0"/>
            <a:r>
              <a:rPr lang="en-US" dirty="0"/>
              <a:t>Interviewing skills</a:t>
            </a:r>
          </a:p>
          <a:p>
            <a:pPr lvl="0"/>
            <a:r>
              <a:rPr lang="en-US" dirty="0"/>
              <a:t>Internship listing</a:t>
            </a:r>
          </a:p>
          <a:p>
            <a:pPr lvl="0"/>
            <a:r>
              <a:rPr lang="en-US" dirty="0"/>
              <a:t>Job search tools</a:t>
            </a:r>
          </a:p>
          <a:p>
            <a:pPr lvl="0"/>
            <a:r>
              <a:rPr lang="en-US" dirty="0"/>
              <a:t>Self-assessment tools</a:t>
            </a:r>
          </a:p>
          <a:p>
            <a:pPr lvl="0"/>
            <a:r>
              <a:rPr lang="en-US" dirty="0"/>
              <a:t>Career field resources</a:t>
            </a:r>
          </a:p>
          <a:p>
            <a:pPr lvl="0"/>
            <a:r>
              <a:rPr lang="en-US" dirty="0"/>
              <a:t>Professional + Graduate school information</a:t>
            </a:r>
          </a:p>
          <a:p>
            <a:r>
              <a:rPr lang="en-US" dirty="0" smtClean="0"/>
              <a:t>Workshops and events </a:t>
            </a:r>
            <a:endParaRPr lang="en-US" dirty="0"/>
          </a:p>
        </p:txBody>
      </p:sp>
    </p:spTree>
    <p:extLst>
      <p:ext uri="{BB962C8B-B14F-4D97-AF65-F5344CB8AC3E}">
        <p14:creationId xmlns:p14="http://schemas.microsoft.com/office/powerpoint/2010/main" val="29668838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Contact Us </a:t>
            </a:r>
            <a:endParaRPr lang="en-US" b="1" dirty="0"/>
          </a:p>
        </p:txBody>
      </p:sp>
      <p:sp>
        <p:nvSpPr>
          <p:cNvPr id="3" name="Content Placeholder 2"/>
          <p:cNvSpPr>
            <a:spLocks noGrp="1"/>
          </p:cNvSpPr>
          <p:nvPr>
            <p:ph idx="1"/>
          </p:nvPr>
        </p:nvSpPr>
        <p:spPr>
          <a:xfrm>
            <a:off x="457200" y="1646236"/>
            <a:ext cx="8229600" cy="4877017"/>
          </a:xfrm>
        </p:spPr>
        <p:txBody>
          <a:bodyPr>
            <a:normAutofit/>
          </a:bodyPr>
          <a:lstStyle/>
          <a:p>
            <a:pPr marL="0" indent="0">
              <a:buNone/>
            </a:pPr>
            <a:r>
              <a:rPr lang="en-US" dirty="0" smtClean="0"/>
              <a:t>Career Development Center </a:t>
            </a:r>
          </a:p>
          <a:p>
            <a:pPr marL="0" indent="0">
              <a:buNone/>
            </a:pPr>
            <a:r>
              <a:rPr lang="en-US" dirty="0" smtClean="0"/>
              <a:t>Room 2311, 2</a:t>
            </a:r>
            <a:r>
              <a:rPr lang="en-US" baseline="30000" dirty="0" smtClean="0"/>
              <a:t>nd</a:t>
            </a:r>
            <a:r>
              <a:rPr lang="en-US" dirty="0" smtClean="0"/>
              <a:t> Floor </a:t>
            </a:r>
          </a:p>
          <a:p>
            <a:pPr marL="0" indent="0">
              <a:buNone/>
            </a:pPr>
            <a:r>
              <a:rPr lang="en-US" dirty="0" smtClean="0"/>
              <a:t>718-489-5360</a:t>
            </a:r>
          </a:p>
          <a:p>
            <a:pPr marL="0" indent="0">
              <a:buNone/>
            </a:pPr>
            <a:r>
              <a:rPr lang="en-US" dirty="0" smtClean="0"/>
              <a:t>careercenter@sfc.edu</a:t>
            </a:r>
          </a:p>
          <a:p>
            <a:pPr marL="0" indent="0">
              <a:buNone/>
            </a:pPr>
            <a:endParaRPr lang="en-US" dirty="0" smtClean="0"/>
          </a:p>
          <a:p>
            <a:pPr marL="0" indent="0">
              <a:buNone/>
            </a:pPr>
            <a:r>
              <a:rPr lang="en-US" dirty="0" smtClean="0"/>
              <a:t>Center Hours: Monday-Friday 9AM – 5PM</a:t>
            </a:r>
          </a:p>
          <a:p>
            <a:endParaRPr lang="en-US" dirty="0"/>
          </a:p>
          <a:p>
            <a:pPr marL="0" indent="0">
              <a:buNone/>
            </a:pPr>
            <a:endParaRPr lang="en-US" dirty="0"/>
          </a:p>
        </p:txBody>
      </p:sp>
    </p:spTree>
    <p:extLst>
      <p:ext uri="{BB962C8B-B14F-4D97-AF65-F5344CB8AC3E}">
        <p14:creationId xmlns:p14="http://schemas.microsoft.com/office/powerpoint/2010/main" val="3545543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Curriculum Practical Training</a:t>
            </a:r>
            <a:endParaRPr lang="en-US" dirty="0">
              <a:solidFill>
                <a:srgbClr val="00B050"/>
              </a:solidFill>
            </a:endParaRPr>
          </a:p>
        </p:txBody>
      </p:sp>
      <p:sp>
        <p:nvSpPr>
          <p:cNvPr id="3" name="Content Placeholder 2"/>
          <p:cNvSpPr>
            <a:spLocks noGrp="1"/>
          </p:cNvSpPr>
          <p:nvPr>
            <p:ph idx="1"/>
          </p:nvPr>
        </p:nvSpPr>
        <p:spPr/>
        <p:txBody>
          <a:bodyPr>
            <a:normAutofit/>
          </a:bodyPr>
          <a:lstStyle/>
          <a:p>
            <a:r>
              <a:rPr lang="en-US" dirty="0" smtClean="0"/>
              <a:t>An employment  that is integral part of an established curriculum (receive academic credit)</a:t>
            </a:r>
            <a:endParaRPr lang="en-US" b="1" dirty="0" smtClean="0"/>
          </a:p>
          <a:p>
            <a:r>
              <a:rPr lang="en-US" dirty="0" smtClean="0"/>
              <a:t>Part-time during academic sessions, full-time on vacations</a:t>
            </a:r>
            <a:endParaRPr lang="en-US" dirty="0"/>
          </a:p>
          <a:p>
            <a:r>
              <a:rPr lang="en-US" dirty="0" smtClean="0"/>
              <a:t> Available </a:t>
            </a:r>
            <a:r>
              <a:rPr lang="en-US" dirty="0"/>
              <a:t>only prior to the completion of your degree </a:t>
            </a:r>
            <a:r>
              <a:rPr lang="en-US" dirty="0" smtClean="0"/>
              <a:t>program </a:t>
            </a:r>
          </a:p>
          <a:p>
            <a:r>
              <a:rPr lang="en-US" dirty="0" smtClean="0"/>
              <a:t>No fee to apply  </a:t>
            </a:r>
            <a:endParaRPr lang="en-US" dirty="0"/>
          </a:p>
        </p:txBody>
      </p:sp>
    </p:spTree>
    <p:extLst>
      <p:ext uri="{BB962C8B-B14F-4D97-AF65-F5344CB8AC3E}">
        <p14:creationId xmlns:p14="http://schemas.microsoft.com/office/powerpoint/2010/main" val="2857818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CPT Authorization</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t>Must have authorization from International Student Office before you begin a paid or unpaid internship</a:t>
            </a:r>
          </a:p>
          <a:p>
            <a:r>
              <a:rPr lang="en-US" dirty="0" smtClean="0"/>
              <a:t>Beginning CPT without proper authorization is a violation of immigration regulations and will have serious consequences</a:t>
            </a:r>
            <a:endParaRPr lang="en-US" dirty="0"/>
          </a:p>
        </p:txBody>
      </p:sp>
    </p:spTree>
    <p:extLst>
      <p:ext uri="{BB962C8B-B14F-4D97-AF65-F5344CB8AC3E}">
        <p14:creationId xmlns:p14="http://schemas.microsoft.com/office/powerpoint/2010/main" val="60384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fontScale="90000"/>
          </a:bodyPr>
          <a:lstStyle/>
          <a:p>
            <a:r>
              <a:rPr lang="en-US" b="1" dirty="0"/>
              <a:t/>
            </a:r>
            <a:br>
              <a:rPr lang="en-US" b="1" dirty="0"/>
            </a:br>
            <a:r>
              <a:rPr lang="en-US" dirty="0" smtClean="0">
                <a:solidFill>
                  <a:srgbClr val="00B050"/>
                </a:solidFill>
              </a:rPr>
              <a:t>Eligibility Requirements</a:t>
            </a:r>
            <a:endParaRPr lang="en-US" dirty="0">
              <a:solidFill>
                <a:srgbClr val="00B050"/>
              </a:solidFill>
            </a:endParaRPr>
          </a:p>
        </p:txBody>
      </p:sp>
      <p:sp>
        <p:nvSpPr>
          <p:cNvPr id="3" name="Content Placeholder 2"/>
          <p:cNvSpPr>
            <a:spLocks noGrp="1"/>
          </p:cNvSpPr>
          <p:nvPr>
            <p:ph idx="1"/>
          </p:nvPr>
        </p:nvSpPr>
        <p:spPr/>
        <p:txBody>
          <a:bodyPr>
            <a:normAutofit fontScale="92500" lnSpcReduction="10000"/>
          </a:bodyPr>
          <a:lstStyle/>
          <a:p>
            <a:r>
              <a:rPr lang="en-US" dirty="0" smtClean="0"/>
              <a:t>Must </a:t>
            </a:r>
            <a:r>
              <a:rPr lang="en-US" dirty="0"/>
              <a:t>have been lawfully enrolled on a full-time basis for </a:t>
            </a:r>
            <a:r>
              <a:rPr lang="en-US" u="sng" dirty="0"/>
              <a:t>at least two consecutive </a:t>
            </a:r>
            <a:r>
              <a:rPr lang="en-US" u="sng" dirty="0" smtClean="0"/>
              <a:t>terms</a:t>
            </a:r>
          </a:p>
          <a:p>
            <a:pPr marL="0" indent="0">
              <a:buNone/>
            </a:pPr>
            <a:endParaRPr lang="en-US" u="sng" dirty="0" smtClean="0"/>
          </a:p>
          <a:p>
            <a:r>
              <a:rPr lang="en-US" dirty="0" smtClean="0"/>
              <a:t>Have a job offer</a:t>
            </a:r>
          </a:p>
          <a:p>
            <a:pPr marL="0" indent="0">
              <a:buNone/>
            </a:pPr>
            <a:endParaRPr lang="en-US" dirty="0" smtClean="0"/>
          </a:p>
          <a:p>
            <a:r>
              <a:rPr lang="en-US" dirty="0"/>
              <a:t>Be in lawful F-1 status at the time of applying for CPT </a:t>
            </a:r>
          </a:p>
          <a:p>
            <a:pPr marL="0" indent="0">
              <a:buNone/>
            </a:pPr>
            <a:endParaRPr lang="en-US" dirty="0" smtClean="0"/>
          </a:p>
          <a:p>
            <a:pPr marL="0" indent="0">
              <a:buNone/>
            </a:pPr>
            <a:r>
              <a:rPr lang="en-US" dirty="0" smtClean="0"/>
              <a:t>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478871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B050"/>
                </a:solidFill>
              </a:rPr>
              <a:t>Does CPT affect OPT?</a:t>
            </a:r>
            <a:endParaRPr lang="en-US" dirty="0">
              <a:solidFill>
                <a:srgbClr val="00B050"/>
              </a:solidFill>
            </a:endParaRPr>
          </a:p>
        </p:txBody>
      </p:sp>
      <p:sp>
        <p:nvSpPr>
          <p:cNvPr id="5" name="Content Placeholder 4"/>
          <p:cNvSpPr>
            <a:spLocks noGrp="1"/>
          </p:cNvSpPr>
          <p:nvPr>
            <p:ph idx="1"/>
          </p:nvPr>
        </p:nvSpPr>
        <p:spPr/>
        <p:txBody>
          <a:bodyPr/>
          <a:lstStyle/>
          <a:p>
            <a:r>
              <a:rPr lang="en-US" dirty="0" smtClean="0"/>
              <a:t>Part-time CPT does not affect your OPT</a:t>
            </a:r>
          </a:p>
          <a:p>
            <a:r>
              <a:rPr lang="en-US" dirty="0" smtClean="0"/>
              <a:t>You have to work more than 365 days of Full-Time CPT to become ineligible for OPT</a:t>
            </a:r>
          </a:p>
          <a:p>
            <a:pPr marL="0" indent="0">
              <a:buNone/>
            </a:pPr>
            <a:endParaRPr lang="en-US" dirty="0"/>
          </a:p>
        </p:txBody>
      </p:sp>
    </p:spTree>
    <p:extLst>
      <p:ext uri="{BB962C8B-B14F-4D97-AF65-F5344CB8AC3E}">
        <p14:creationId xmlns:p14="http://schemas.microsoft.com/office/powerpoint/2010/main" val="2880221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Work on Campus and do CPT</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t>If you do both, make sure you do not exceed more than </a:t>
            </a:r>
            <a:r>
              <a:rPr lang="en-US" b="1" dirty="0" smtClean="0">
                <a:solidFill>
                  <a:srgbClr val="00B050"/>
                </a:solidFill>
              </a:rPr>
              <a:t>20 hours </a:t>
            </a:r>
            <a:r>
              <a:rPr lang="en-US" dirty="0" smtClean="0"/>
              <a:t>of work per week in </a:t>
            </a:r>
            <a:r>
              <a:rPr lang="en-US" b="1" dirty="0" smtClean="0">
                <a:solidFill>
                  <a:srgbClr val="00B050"/>
                </a:solidFill>
              </a:rPr>
              <a:t>TOTAL</a:t>
            </a:r>
            <a:r>
              <a:rPr lang="en-US" b="1" dirty="0" smtClean="0"/>
              <a:t>, </a:t>
            </a:r>
            <a:r>
              <a:rPr lang="en-US" dirty="0" smtClean="0"/>
              <a:t>while school is in session</a:t>
            </a:r>
          </a:p>
          <a:p>
            <a:r>
              <a:rPr lang="en-US" dirty="0" smtClean="0"/>
              <a:t>Work full time when school is not in session</a:t>
            </a:r>
            <a:endParaRPr lang="en-US" b="1" dirty="0"/>
          </a:p>
        </p:txBody>
      </p:sp>
    </p:spTree>
    <p:extLst>
      <p:ext uri="{BB962C8B-B14F-4D97-AF65-F5344CB8AC3E}">
        <p14:creationId xmlns:p14="http://schemas.microsoft.com/office/powerpoint/2010/main" val="1579338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Procedures for Application</a:t>
            </a:r>
            <a:endParaRPr lang="en-US" dirty="0">
              <a:solidFill>
                <a:srgbClr val="00B050"/>
              </a:solidFill>
            </a:endParaRPr>
          </a:p>
        </p:txBody>
      </p:sp>
      <p:sp>
        <p:nvSpPr>
          <p:cNvPr id="3" name="Content Placeholder 2"/>
          <p:cNvSpPr>
            <a:spLocks noGrp="1"/>
          </p:cNvSpPr>
          <p:nvPr>
            <p:ph idx="1"/>
          </p:nvPr>
        </p:nvSpPr>
        <p:spPr/>
        <p:txBody>
          <a:bodyPr/>
          <a:lstStyle/>
          <a:p>
            <a:pPr lvl="0"/>
            <a:r>
              <a:rPr lang="en-US" dirty="0" smtClean="0"/>
              <a:t>The </a:t>
            </a:r>
            <a:r>
              <a:rPr lang="en-US" dirty="0"/>
              <a:t>completed "Supervising Department Chair Recommendation for CPT</a:t>
            </a:r>
            <a:r>
              <a:rPr lang="en-US" dirty="0" smtClean="0"/>
              <a:t>"</a:t>
            </a:r>
            <a:r>
              <a:rPr lang="en-US" dirty="0"/>
              <a:t> </a:t>
            </a:r>
            <a:endParaRPr lang="en-US" dirty="0" smtClean="0"/>
          </a:p>
          <a:p>
            <a:r>
              <a:rPr lang="en-US" dirty="0"/>
              <a:t>A copy of your course registration showing the internship course you are taking in the semester you are applying for </a:t>
            </a:r>
            <a:r>
              <a:rPr lang="en-US" dirty="0" smtClean="0"/>
              <a:t>CPT</a:t>
            </a:r>
            <a:endParaRPr lang="en-US" dirty="0"/>
          </a:p>
          <a:p>
            <a:r>
              <a:rPr lang="en-US" dirty="0"/>
              <a:t>A copy of the job offer letter you obtained from the </a:t>
            </a:r>
            <a:r>
              <a:rPr lang="en-US" dirty="0" smtClean="0"/>
              <a:t>employer</a:t>
            </a:r>
            <a:endParaRPr lang="en-US" dirty="0"/>
          </a:p>
        </p:txBody>
      </p:sp>
    </p:spTree>
    <p:extLst>
      <p:ext uri="{BB962C8B-B14F-4D97-AF65-F5344CB8AC3E}">
        <p14:creationId xmlns:p14="http://schemas.microsoft.com/office/powerpoint/2010/main" val="2108312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Form I-9 – Work Authorization</a:t>
            </a:r>
            <a:endParaRPr lang="en-US" dirty="0">
              <a:solidFill>
                <a:srgbClr val="00B050"/>
              </a:solidFill>
            </a:endParaRPr>
          </a:p>
        </p:txBody>
      </p:sp>
      <p:sp>
        <p:nvSpPr>
          <p:cNvPr id="3" name="Content Placeholder 2"/>
          <p:cNvSpPr>
            <a:spLocks noGrp="1"/>
          </p:cNvSpPr>
          <p:nvPr>
            <p:ph idx="1"/>
          </p:nvPr>
        </p:nvSpPr>
        <p:spPr/>
        <p:txBody>
          <a:bodyPr/>
          <a:lstStyle/>
          <a:p>
            <a:r>
              <a:rPr lang="en-US" dirty="0"/>
              <a:t>Your SEVIS I-20 with CPT authorization on page 3 is </a:t>
            </a:r>
            <a:r>
              <a:rPr lang="en-US" dirty="0" smtClean="0"/>
              <a:t>a proof </a:t>
            </a:r>
            <a:r>
              <a:rPr lang="en-US" dirty="0"/>
              <a:t>of </a:t>
            </a:r>
            <a:r>
              <a:rPr lang="en-US" dirty="0" smtClean="0"/>
              <a:t>work authorization.  </a:t>
            </a:r>
            <a:r>
              <a:rPr lang="en-US" dirty="0"/>
              <a:t>Your passport can be used as </a:t>
            </a:r>
            <a:r>
              <a:rPr lang="en-US" dirty="0" smtClean="0"/>
              <a:t>a proof </a:t>
            </a:r>
            <a:r>
              <a:rPr lang="en-US" dirty="0"/>
              <a:t>of identity. </a:t>
            </a:r>
            <a:endParaRPr lang="en-US" dirty="0" smtClean="0"/>
          </a:p>
          <a:p>
            <a:r>
              <a:rPr lang="en-US" dirty="0" smtClean="0"/>
              <a:t>Social Security Card</a:t>
            </a:r>
            <a:endParaRPr lang="en-US" dirty="0"/>
          </a:p>
          <a:p>
            <a:pPr marL="0" indent="0">
              <a:buNone/>
            </a:pPr>
            <a:endParaRPr lang="en-US" dirty="0"/>
          </a:p>
        </p:txBody>
      </p:sp>
    </p:spTree>
    <p:extLst>
      <p:ext uri="{BB962C8B-B14F-4D97-AF65-F5344CB8AC3E}">
        <p14:creationId xmlns:p14="http://schemas.microsoft.com/office/powerpoint/2010/main" val="3492965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How to find Job?</a:t>
            </a:r>
            <a:endParaRPr lang="en-US" dirty="0">
              <a:solidFill>
                <a:srgbClr val="00B050"/>
              </a:solidFill>
            </a:endParaRPr>
          </a:p>
        </p:txBody>
      </p:sp>
      <p:sp>
        <p:nvSpPr>
          <p:cNvPr id="3" name="Content Placeholder 2"/>
          <p:cNvSpPr>
            <a:spLocks noGrp="1"/>
          </p:cNvSpPr>
          <p:nvPr>
            <p:ph idx="1"/>
          </p:nvPr>
        </p:nvSpPr>
        <p:spPr/>
        <p:txBody>
          <a:bodyPr/>
          <a:lstStyle/>
          <a:p>
            <a:r>
              <a:rPr lang="en-US" dirty="0" smtClean="0"/>
              <a:t>Career Center at St. Francis College</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2514600"/>
            <a:ext cx="3505200" cy="3733800"/>
          </a:xfrm>
          <a:prstGeom prst="rect">
            <a:avLst/>
          </a:prstGeom>
        </p:spPr>
      </p:pic>
    </p:spTree>
    <p:extLst>
      <p:ext uri="{BB962C8B-B14F-4D97-AF65-F5344CB8AC3E}">
        <p14:creationId xmlns:p14="http://schemas.microsoft.com/office/powerpoint/2010/main" val="3049723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4730</TotalTime>
  <Words>448</Words>
  <Application>Microsoft Office PowerPoint</Application>
  <PresentationFormat>On-screen Show (4:3)</PresentationFormat>
  <Paragraphs>89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CPT Workshop</vt:lpstr>
      <vt:lpstr>Curriculum Practical Training</vt:lpstr>
      <vt:lpstr>CPT Authorization</vt:lpstr>
      <vt:lpstr> Eligibility Requirements</vt:lpstr>
      <vt:lpstr>Does CPT affect OPT?</vt:lpstr>
      <vt:lpstr>Work on Campus and do CPT</vt:lpstr>
      <vt:lpstr>Procedures for Application</vt:lpstr>
      <vt:lpstr>Form I-9 – Work Authorization</vt:lpstr>
      <vt:lpstr>How to find Job?</vt:lpstr>
      <vt:lpstr>FACEBOOK-LINKEDIN-TWITTER</vt:lpstr>
      <vt:lpstr>CREATE THE RIGHT ONLINE PRESENCE </vt:lpstr>
      <vt:lpstr>Linkedin</vt:lpstr>
      <vt:lpstr>OPTIMAL RESUME</vt:lpstr>
      <vt:lpstr>SFC JOB BANK </vt:lpstr>
      <vt:lpstr>CAREER CENTER SERVICES </vt:lpstr>
      <vt:lpstr>Contact Us </vt:lpstr>
    </vt:vector>
  </TitlesOfParts>
  <Company>Saint Francis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Yulia Zhiglova</dc:creator>
  <cp:lastModifiedBy>Edwin Mathieu</cp:lastModifiedBy>
  <cp:revision>12</cp:revision>
  <cp:lastPrinted>2013-04-22T15:33:51Z</cp:lastPrinted>
  <dcterms:created xsi:type="dcterms:W3CDTF">2013-04-19T17:31:46Z</dcterms:created>
  <dcterms:modified xsi:type="dcterms:W3CDTF">2013-12-16T15:29:34Z</dcterms:modified>
</cp:coreProperties>
</file>